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6" r:id="rId5"/>
    <p:sldId id="261" r:id="rId6"/>
    <p:sldId id="267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68D-CF12-4589-A084-A554B87A631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717-DDB0-4DEF-B12E-35F59FD3A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68D-CF12-4589-A084-A554B87A631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717-DDB0-4DEF-B12E-35F59FD3A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2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68D-CF12-4589-A084-A554B87A631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717-DDB0-4DEF-B12E-35F59FD3A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0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68D-CF12-4589-A084-A554B87A631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717-DDB0-4DEF-B12E-35F59FD3A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1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68D-CF12-4589-A084-A554B87A631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717-DDB0-4DEF-B12E-35F59FD3A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68D-CF12-4589-A084-A554B87A631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717-DDB0-4DEF-B12E-35F59FD3A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8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68D-CF12-4589-A084-A554B87A631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717-DDB0-4DEF-B12E-35F59FD3A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2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68D-CF12-4589-A084-A554B87A631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717-DDB0-4DEF-B12E-35F59FD3A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68D-CF12-4589-A084-A554B87A631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717-DDB0-4DEF-B12E-35F59FD3A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4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68D-CF12-4589-A084-A554B87A631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717-DDB0-4DEF-B12E-35F59FD3A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8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68D-CF12-4589-A084-A554B87A631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5717-DDB0-4DEF-B12E-35F59FD3A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3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6668D-CF12-4589-A084-A554B87A6313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5717-DDB0-4DEF-B12E-35F59FD3A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73"/>
            </a:avLst>
          </a:prstGeom>
          <a:blipFill>
            <a:blip r:embed="rId1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0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0092"/>
            <a:ext cx="7772400" cy="22611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Е Велтистов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Приключения Электроника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(фантастическая повесть)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«Чемодан с четырьмя ручками»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5301208"/>
            <a:ext cx="6400800" cy="17526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6471"/>
            <a:ext cx="1872208" cy="28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44" y="166471"/>
            <a:ext cx="1951224" cy="28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3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490" y="260648"/>
            <a:ext cx="593868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КИБЕРНЕТИК </a:t>
            </a:r>
            <a:r>
              <a:rPr lang="ru-RU" sz="2400" b="1" dirty="0" smtClean="0"/>
              <a:t>- специалист по кибернетике.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КИБЕРНЕТИКА</a:t>
            </a:r>
            <a:r>
              <a:rPr lang="ru-RU" sz="2400" b="1" dirty="0" smtClean="0"/>
              <a:t> - наука об общих закономерностях процессов управления и передачи информации в машинах, живых организмах и обществе.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КОНТРАБАС</a:t>
            </a:r>
            <a:r>
              <a:rPr lang="ru-RU" sz="2400" b="1" dirty="0" smtClean="0"/>
              <a:t> - самый большой по размеру струнный смычковый музыкальный инструмент наиболее низкого регистра.</a:t>
            </a:r>
            <a:endParaRPr 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87" y="2574572"/>
            <a:ext cx="3908692" cy="25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80" y="247739"/>
            <a:ext cx="3049087" cy="2317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17" y="3219187"/>
            <a:ext cx="3233411" cy="3412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4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360" y="694274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1.Ранним майским утром к </a:t>
            </a:r>
            <a:r>
              <a:rPr lang="ru-RU" sz="4000" b="1" dirty="0" smtClean="0">
                <a:solidFill>
                  <a:srgbClr val="002060"/>
                </a:solidFill>
              </a:rPr>
              <a:t>гостинице</a:t>
            </a:r>
            <a:r>
              <a:rPr lang="ru-RU" sz="4000" b="1" dirty="0" smtClean="0">
                <a:solidFill>
                  <a:srgbClr val="FF0000"/>
                </a:solidFill>
              </a:rPr>
              <a:t>……? </a:t>
            </a:r>
            <a:r>
              <a:rPr lang="ru-RU" sz="4000" b="1" dirty="0">
                <a:solidFill>
                  <a:srgbClr val="002060"/>
                </a:solidFill>
              </a:rPr>
              <a:t>подкатил светло-серый автомобиль.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30176" y="151428"/>
            <a:ext cx="372736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Допиши предложения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360" y="2794387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2. Распахнулась </a:t>
            </a:r>
            <a:r>
              <a:rPr lang="ru-RU" sz="4000" b="1" dirty="0">
                <a:solidFill>
                  <a:srgbClr val="7030A0"/>
                </a:solidFill>
              </a:rPr>
              <a:t>дверца, из машины</a:t>
            </a:r>
          </a:p>
          <a:p>
            <a:r>
              <a:rPr lang="ru-RU" sz="4000" b="1" dirty="0">
                <a:solidFill>
                  <a:srgbClr val="7030A0"/>
                </a:solidFill>
              </a:rPr>
              <a:t> выскочил человек с трубкой в зубах.</a:t>
            </a:r>
          </a:p>
          <a:p>
            <a:r>
              <a:rPr lang="ru-RU" sz="4000" b="1" dirty="0">
                <a:solidFill>
                  <a:srgbClr val="7030A0"/>
                </a:solidFill>
              </a:rPr>
              <a:t> Это был профессор</a:t>
            </a:r>
            <a:r>
              <a:rPr lang="ru-RU" sz="4000" b="1" dirty="0" smtClean="0">
                <a:solidFill>
                  <a:srgbClr val="FF0000"/>
                </a:solidFill>
              </a:rPr>
              <a:t>…?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360" y="4725144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3. Из распахнутой пасти багажника торчал закругленный угол большого</a:t>
            </a:r>
            <a:r>
              <a:rPr lang="ru-RU" sz="4000" b="1" dirty="0" smtClean="0">
                <a:solidFill>
                  <a:srgbClr val="FF0000"/>
                </a:solidFill>
              </a:rPr>
              <a:t>……?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824" y="26064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Директор с </a:t>
            </a:r>
            <a:r>
              <a:rPr lang="ru-RU" sz="4000" b="1" dirty="0" smtClean="0">
                <a:solidFill>
                  <a:srgbClr val="FF0000"/>
                </a:solidFill>
              </a:rPr>
              <a:t>……?</a:t>
            </a:r>
            <a:r>
              <a:rPr lang="ru-RU" sz="4000" b="1" dirty="0" smtClean="0">
                <a:solidFill>
                  <a:srgbClr val="7030A0"/>
                </a:solidFill>
              </a:rPr>
              <a:t> Помощниками взялись за ручки и отнесли чемодан на второй этаж.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12" y="2967335"/>
            <a:ext cx="9145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Он усадил Электроника на стул, достал из-под его куртки маленькую </a:t>
            </a:r>
            <a:r>
              <a:rPr lang="ru-RU" sz="4000" b="1" dirty="0" smtClean="0">
                <a:solidFill>
                  <a:srgbClr val="FF0000"/>
                </a:solidFill>
              </a:rPr>
              <a:t>………….? ……..? </a:t>
            </a:r>
            <a:r>
              <a:rPr lang="ru-RU" sz="4000" b="1" dirty="0" smtClean="0">
                <a:solidFill>
                  <a:srgbClr val="002060"/>
                </a:solidFill>
              </a:rPr>
              <a:t>На эластичном, растягивающемся проводе и вставил её в  </a:t>
            </a:r>
            <a:r>
              <a:rPr lang="ru-RU" sz="4000" b="1" dirty="0" smtClean="0">
                <a:solidFill>
                  <a:srgbClr val="FF0000"/>
                </a:solidFill>
              </a:rPr>
              <a:t>……..? 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29196"/>
            <a:ext cx="50223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Люди очень долго думали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И додумались, придумали,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Чтоб машины тоже думали,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Помогая людям, думали.</a:t>
            </a:r>
          </a:p>
          <a:p>
            <a:endParaRPr lang="ru-RU" sz="3200" b="1" dirty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И машины эти думали,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Что на самом деле думали.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А на самом деле думали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Люди – те, что их придумали.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Г. Сапгир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r="8477"/>
          <a:stretch/>
        </p:blipFill>
        <p:spPr bwMode="auto">
          <a:xfrm>
            <a:off x="23906" y="175830"/>
            <a:ext cx="4011997" cy="2988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0275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0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256" y="188640"/>
            <a:ext cx="885698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7030A0"/>
                </a:solidFill>
              </a:rPr>
              <a:t>Трансформа́тор</a:t>
            </a:r>
            <a:r>
              <a:rPr lang="ru-RU" sz="3200" b="1" dirty="0">
                <a:solidFill>
                  <a:srgbClr val="7030A0"/>
                </a:solidFill>
              </a:rPr>
              <a:t> (от лат. </a:t>
            </a:r>
            <a:r>
              <a:rPr lang="ru-RU" sz="3200" b="1" dirty="0" err="1">
                <a:solidFill>
                  <a:srgbClr val="7030A0"/>
                </a:solidFill>
              </a:rPr>
              <a:t>transformo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— преобразовывать</a:t>
            </a:r>
            <a:r>
              <a:rPr lang="ru-RU" sz="3200" b="1" dirty="0">
                <a:solidFill>
                  <a:srgbClr val="7030A0"/>
                </a:solidFill>
              </a:rPr>
              <a:t>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256" y="1997839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Это устройство  предназначенное </a:t>
            </a:r>
            <a:r>
              <a:rPr lang="ru-RU" sz="2800" b="1" dirty="0">
                <a:solidFill>
                  <a:srgbClr val="002060"/>
                </a:solidFill>
              </a:rPr>
              <a:t>для преобразования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одной или нескольких систем (напряжений) переменного тока в одну или несколько других систем (напряжений</a:t>
            </a:r>
            <a:r>
              <a:rPr lang="ru-RU" sz="2800" b="1" dirty="0" smtClean="0">
                <a:solidFill>
                  <a:srgbClr val="002060"/>
                </a:solidFill>
              </a:rPr>
              <a:t>).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96" y="3284984"/>
            <a:ext cx="3329012" cy="341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2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ФАНТАЗИЯ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995"/>
            <a:ext cx="7787208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dirty="0" smtClean="0"/>
          </a:p>
          <a:p>
            <a:endParaRPr lang="ru-RU" b="1" dirty="0" smtClean="0"/>
          </a:p>
          <a:p>
            <a:pPr marL="0" indent="0">
              <a:buNone/>
            </a:pPr>
            <a:r>
              <a:rPr lang="ru-RU" sz="3600" b="1" dirty="0" smtClean="0"/>
              <a:t>Я — небесный верхолаз,</a:t>
            </a:r>
          </a:p>
          <a:p>
            <a:pPr marL="0" indent="0">
              <a:buNone/>
            </a:pPr>
            <a:r>
              <a:rPr lang="ru-RU" sz="3600" b="1" dirty="0" smtClean="0"/>
              <a:t>Я по небу лазаю,</a:t>
            </a:r>
          </a:p>
          <a:p>
            <a:pPr marL="0" indent="0">
              <a:buNone/>
            </a:pPr>
            <a:r>
              <a:rPr lang="ru-RU" sz="3600" b="1" dirty="0" smtClean="0"/>
              <a:t>А потом оттуда — раз! —</a:t>
            </a:r>
          </a:p>
          <a:p>
            <a:pPr marL="0" indent="0">
              <a:buNone/>
            </a:pPr>
            <a:r>
              <a:rPr lang="ru-RU" sz="3600" b="1" dirty="0" smtClean="0"/>
              <a:t>Опускаюсь на землю.</a:t>
            </a:r>
          </a:p>
          <a:p>
            <a:pPr marL="0" indent="0">
              <a:buNone/>
            </a:pPr>
            <a:r>
              <a:rPr lang="ru-RU" sz="3600" b="1" dirty="0" smtClean="0"/>
              <a:t>Ты не веришь? Ну и что ж</a:t>
            </a:r>
          </a:p>
          <a:p>
            <a:pPr marL="0" indent="0">
              <a:buNone/>
            </a:pPr>
            <a:r>
              <a:rPr lang="ru-RU" sz="3600" b="1" dirty="0" smtClean="0"/>
              <a:t>Все равно это не ложь,</a:t>
            </a:r>
          </a:p>
          <a:p>
            <a:pPr marL="0" indent="0">
              <a:buNone/>
            </a:pPr>
            <a:r>
              <a:rPr lang="ru-RU" sz="3600" b="1" dirty="0" smtClean="0"/>
              <a:t>А моя фантазия.                         А </a:t>
            </a:r>
            <a:r>
              <a:rPr lang="ru-RU" sz="3600" b="1" dirty="0" err="1" smtClean="0"/>
              <a:t>Барто</a:t>
            </a:r>
            <a:endParaRPr lang="ru-RU" sz="3600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Как вы понимаете слово "фантазия"?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41634"/>
            <a:ext cx="4102934" cy="4273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7281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ФАНТАЗ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7030A0"/>
                </a:solidFill>
              </a:rPr>
              <a:t>(лат. </a:t>
            </a:r>
            <a:r>
              <a:rPr lang="ru-RU" sz="3600" b="1" dirty="0" err="1" smtClean="0">
                <a:solidFill>
                  <a:srgbClr val="7030A0"/>
                </a:solidFill>
              </a:rPr>
              <a:t>phantasis</a:t>
            </a:r>
            <a:r>
              <a:rPr lang="ru-RU" sz="3600" b="1" dirty="0" smtClean="0">
                <a:solidFill>
                  <a:srgbClr val="7030A0"/>
                </a:solidFill>
              </a:rPr>
              <a:t>). Брат Морфея, служитель </a:t>
            </a:r>
            <a:r>
              <a:rPr lang="ru-RU" sz="3600" b="1" dirty="0" err="1" smtClean="0">
                <a:solidFill>
                  <a:srgbClr val="7030A0"/>
                </a:solidFill>
              </a:rPr>
              <a:t>Сомна</a:t>
            </a:r>
            <a:r>
              <a:rPr lang="ru-RU" sz="3600" b="1" dirty="0" smtClean="0">
                <a:solidFill>
                  <a:srgbClr val="7030A0"/>
                </a:solidFill>
              </a:rPr>
              <a:t> (Сна), производитель сновидений.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96" y="1844824"/>
            <a:ext cx="5185376" cy="43924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300" b="1" dirty="0" smtClean="0">
                <a:solidFill>
                  <a:srgbClr val="000066"/>
                </a:solidFill>
              </a:rPr>
              <a:t>Он заведовал на Олимпе иллюзиями. </a:t>
            </a:r>
          </a:p>
          <a:p>
            <a:pPr marL="0" indent="0">
              <a:buNone/>
            </a:pPr>
            <a:r>
              <a:rPr lang="ru-RU" sz="12300" b="1" dirty="0" smtClean="0">
                <a:solidFill>
                  <a:srgbClr val="000066"/>
                </a:solidFill>
              </a:rPr>
              <a:t>От этого же корня образована </a:t>
            </a:r>
            <a:r>
              <a:rPr lang="ru-RU" sz="12300" b="1" u="sng" dirty="0" smtClean="0">
                <a:solidFill>
                  <a:srgbClr val="0070C0"/>
                </a:solidFill>
              </a:rPr>
              <a:t>"фантастика" </a:t>
            </a:r>
            <a:r>
              <a:rPr lang="ru-RU" sz="12300" b="1" dirty="0" smtClean="0">
                <a:solidFill>
                  <a:srgbClr val="000066"/>
                </a:solidFill>
              </a:rPr>
              <a:t> "искусство воображать" - термин для обозначения литературных произведений, изображающих невероятное как действительное и действительное как невероятное.</a:t>
            </a:r>
            <a:r>
              <a:rPr lang="ru-RU" b="1" dirty="0" smtClean="0">
                <a:solidFill>
                  <a:srgbClr val="000066"/>
                </a:solidFill>
              </a:rPr>
              <a:t>.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Фантазёр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68" y="332656"/>
            <a:ext cx="8964488" cy="4525963"/>
          </a:xfrm>
        </p:spPr>
        <p:txBody>
          <a:bodyPr/>
          <a:lstStyle/>
          <a:p>
            <a:endParaRPr lang="ru-RU" dirty="0"/>
          </a:p>
          <a:p>
            <a:r>
              <a:rPr lang="ru-RU" sz="3600" b="1" dirty="0">
                <a:solidFill>
                  <a:srgbClr val="002060"/>
                </a:solidFill>
              </a:rPr>
              <a:t>Человек, который любит фантазировать, мечтатель.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Выдумщик, человек, который склонен фантазировать.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968552" cy="3473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6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 Сапгир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Пришельцы были на Земле.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Тарелка села на столе.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Пришельцы с виду , как салат.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Вот их и съели, говорят.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/>
          <a:stretch/>
        </p:blipFill>
        <p:spPr bwMode="auto">
          <a:xfrm>
            <a:off x="5148064" y="2564904"/>
            <a:ext cx="3531875" cy="408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747455" cy="28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16632"/>
            <a:ext cx="8229600" cy="44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В чудной стране,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В одной чудной стране,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В чудной стране,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Где не бывать тебе и мне,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Ботинок чёрным язычком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С утра лакает молочко.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И целый день в окошко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Глазком глядит картошка.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Бутылка горлышком поёт,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Концерты вечером поёт,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Концерты вечером даёт,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А стул на гнутых ножках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Танцует под гармошку.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В одной стране,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В чудной стране…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Ты почему не веришь мне?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                       </a:t>
            </a:r>
            <a:r>
              <a:rPr lang="ru-RU" sz="2000" b="1" dirty="0" err="1">
                <a:solidFill>
                  <a:srgbClr val="002060"/>
                </a:solidFill>
              </a:rPr>
              <a:t>И.Токмакова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5470574" cy="4673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5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07238"/>
            <a:ext cx="5122912" cy="2078651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Наиболее известные произведения писателя вошли в цикл повестей объединенных главным героем - </a:t>
            </a:r>
            <a:r>
              <a:rPr lang="ru-RU" sz="2800" b="1" dirty="0" err="1" smtClean="0">
                <a:solidFill>
                  <a:srgbClr val="002060"/>
                </a:solidFill>
              </a:rPr>
              <a:t>Электроником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437" y="4502408"/>
            <a:ext cx="4690864" cy="22039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Родился 21 июля 1934г. в Москве. В 1956г. окончил МГУ им. </a:t>
            </a:r>
            <a:r>
              <a:rPr lang="ru-RU" b="1" dirty="0" err="1" smtClean="0">
                <a:solidFill>
                  <a:srgbClr val="002060"/>
                </a:solidFill>
              </a:rPr>
              <a:t>М.В.Ломоносова</a:t>
            </a:r>
            <a:r>
              <a:rPr lang="ru-RU" b="1" dirty="0" smtClean="0">
                <a:solidFill>
                  <a:srgbClr val="002060"/>
                </a:solidFill>
              </a:rPr>
              <a:t>, факультет журналистики. Член СП СССР с 1966г.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Умер в 1989году.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1" y="100590"/>
            <a:ext cx="3312368" cy="4401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61473"/>
            <a:ext cx="3816424" cy="451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6980" y="4040743"/>
            <a:ext cx="266989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Евгений Велтистов</a:t>
            </a:r>
          </a:p>
        </p:txBody>
      </p:sp>
    </p:spTree>
    <p:extLst>
      <p:ext uri="{BB962C8B-B14F-4D97-AF65-F5344CB8AC3E}">
        <p14:creationId xmlns:p14="http://schemas.microsoft.com/office/powerpoint/2010/main" val="2329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404813"/>
            <a:ext cx="8784976" cy="2663825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Электроник - это робот, внешний вид которого был скопирован с реального мальчика московского школьника Сергея </a:t>
            </a:r>
            <a:r>
              <a:rPr lang="ru-RU" sz="3200" b="1" dirty="0" err="1" smtClean="0">
                <a:solidFill>
                  <a:srgbClr val="002060"/>
                </a:solidFill>
              </a:rPr>
              <a:t>Сыроежкина</a:t>
            </a:r>
            <a:r>
              <a:rPr lang="ru-RU" sz="3200" b="1" dirty="0" smtClean="0">
                <a:solidFill>
                  <a:srgbClr val="002060"/>
                </a:solidFill>
              </a:rPr>
              <a:t>. Первая книга цикла "Электроник - мальчик из чемодана" впервые увидела свет в публикации издательства "Детская литература" в 1964г.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176464" cy="33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13" y="2322751"/>
            <a:ext cx="5619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 мотивам повести "Электроник - мальчик из чемодана" и "</a:t>
            </a:r>
            <a:r>
              <a:rPr lang="ru-RU" sz="3200" b="1" dirty="0" err="1" smtClean="0">
                <a:solidFill>
                  <a:srgbClr val="002060"/>
                </a:solidFill>
              </a:rPr>
              <a:t>Рэсси</a:t>
            </a:r>
            <a:r>
              <a:rPr lang="ru-RU" sz="3200" b="1" dirty="0" smtClean="0">
                <a:solidFill>
                  <a:srgbClr val="002060"/>
                </a:solidFill>
              </a:rPr>
              <a:t> - неуловимый друг" был снят телевизионный художественный фильм "Приключения Электроника".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515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Е Велтистов Приключения Электроника (фантастическая повесть) «Чемодан с четырьмя ручками»</vt:lpstr>
      <vt:lpstr>ФАНТАЗИЯ </vt:lpstr>
      <vt:lpstr>ФАНТАЗ (лат. phantasis). Брат Морфея, служитель Сомна (Сна), производитель сновидений.</vt:lpstr>
      <vt:lpstr>Фантазёр</vt:lpstr>
      <vt:lpstr>Г Сапгир</vt:lpstr>
      <vt:lpstr>Презентация PowerPoint</vt:lpstr>
      <vt:lpstr>Наиболее известные произведения писателя вошли в цикл повестей объединенных главным героем - Электроником. </vt:lpstr>
      <vt:lpstr>Электроник - это робот, внешний вид которого был скопирован с реального мальчика московского школьника Сергея Сыроежкина. Первая книга цикла "Электроник - мальчик из чемодана" впервые увидела свет в публикации издательства "Детская литература" в 1964г.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Cветлана</cp:lastModifiedBy>
  <cp:revision>21</cp:revision>
  <dcterms:created xsi:type="dcterms:W3CDTF">2006-01-02T03:20:51Z</dcterms:created>
  <dcterms:modified xsi:type="dcterms:W3CDTF">2020-04-10T15:20:29Z</dcterms:modified>
</cp:coreProperties>
</file>